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63" r:id="rId6"/>
    <p:sldId id="265" r:id="rId7"/>
    <p:sldId id="285" r:id="rId8"/>
    <p:sldId id="282" r:id="rId9"/>
    <p:sldId id="283" r:id="rId10"/>
    <p:sldId id="266" r:id="rId11"/>
    <p:sldId id="257" r:id="rId12"/>
    <p:sldId id="258" r:id="rId13"/>
    <p:sldId id="259" r:id="rId14"/>
    <p:sldId id="273" r:id="rId15"/>
    <p:sldId id="274" r:id="rId16"/>
    <p:sldId id="275" r:id="rId17"/>
    <p:sldId id="267" r:id="rId18"/>
    <p:sldId id="268" r:id="rId19"/>
    <p:sldId id="279" r:id="rId20"/>
    <p:sldId id="280" r:id="rId21"/>
    <p:sldId id="262" r:id="rId22"/>
    <p:sldId id="260" r:id="rId23"/>
    <p:sldId id="286" r:id="rId24"/>
    <p:sldId id="261" r:id="rId25"/>
    <p:sldId id="281" r:id="rId26"/>
    <p:sldId id="287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27A"/>
    <a:srgbClr val="0015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41A155-6D20-412B-AB5F-585CDC01A3CB}" v="2" dt="2025-03-15T03:10:03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4"/>
  </p:normalViewPr>
  <p:slideViewPr>
    <p:cSldViewPr snapToGrid="0">
      <p:cViewPr varScale="1">
        <p:scale>
          <a:sx n="77" d="100"/>
          <a:sy n="77" d="100"/>
        </p:scale>
        <p:origin x="1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6383A-F128-B84D-9827-24B02B8B47A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D69BF-3991-A548-80D6-DE3225048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D69BF-3991-A548-80D6-DE3225048F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3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A944-1498-6E5E-B9F1-760F7880C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2" y="4462765"/>
            <a:ext cx="9144000" cy="941330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" panose="020B0503030403020204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F8533-0813-807F-BF12-165FCEBF8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872" y="5509115"/>
            <a:ext cx="9144000" cy="453044"/>
          </a:xfrm>
        </p:spPr>
        <p:txBody>
          <a:bodyPr/>
          <a:lstStyle>
            <a:lvl1pPr marL="0" indent="0" algn="ctr">
              <a:buNone/>
              <a:defRPr sz="2400">
                <a:latin typeface="Myriad Pro" panose="020B05030304030202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353F0A-9FB7-7BFF-C1BE-0B3BDF4BFBBB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  <p:pic>
        <p:nvPicPr>
          <p:cNvPr id="8" name="Picture 7" descr="A picture containing logo">
            <a:extLst>
              <a:ext uri="{FF2B5EF4-FFF2-40B4-BE49-F238E27FC236}">
                <a16:creationId xmlns:a16="http://schemas.microsoft.com/office/drawing/2014/main" id="{0E4FB436-A881-3B4A-DF1E-EFA3E5B0D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7970" y="558030"/>
            <a:ext cx="7592541" cy="39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2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A944-1498-6E5E-B9F1-760F7880C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2" y="4462765"/>
            <a:ext cx="9144000" cy="941330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" panose="020B0503030403020204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F8533-0813-807F-BF12-165FCEBF8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872" y="5509115"/>
            <a:ext cx="9144000" cy="453044"/>
          </a:xfrm>
        </p:spPr>
        <p:txBody>
          <a:bodyPr/>
          <a:lstStyle>
            <a:lvl1pPr marL="0" indent="0" algn="ctr">
              <a:buNone/>
              <a:defRPr sz="2400">
                <a:latin typeface="Myriad Pro" panose="020B05030304030202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353F0A-9FB7-7BFF-C1BE-0B3BDF4BFBBB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C4DE642-3982-1417-2551-96BFE7B8684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797435" y="698269"/>
            <a:ext cx="6172200" cy="3554455"/>
          </a:xfrm>
        </p:spPr>
        <p:txBody>
          <a:bodyPr/>
          <a:lstStyle>
            <a:lvl1pPr marL="0" indent="0">
              <a:buNone/>
              <a:defRPr sz="3200">
                <a:latin typeface="Myriad Pro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4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C5DD-A16E-05F0-52F7-3C7239B89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06047" cy="1325563"/>
          </a:xfrm>
        </p:spPr>
        <p:txBody>
          <a:bodyPr/>
          <a:lstStyle/>
          <a:p>
            <a:r>
              <a:rPr lang="en-US" b="1" dirty="0">
                <a:solidFill>
                  <a:srgbClr val="24327A"/>
                </a:solidFill>
                <a:latin typeface="Garamond" panose="02020404030301010803" pitchFamily="18" charset="0"/>
              </a:rPr>
              <a:t>Headline To Go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59BE3-209F-8999-3C39-C45F7D3AE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0509"/>
          </a:xfrm>
        </p:spPr>
        <p:txBody>
          <a:bodyPr/>
          <a:lstStyle>
            <a:lvl1pPr>
              <a:defRPr>
                <a:latin typeface="Myriad Pro" panose="020B0503030403020204"/>
              </a:defRPr>
            </a:lvl1pPr>
            <a:lvl2pPr>
              <a:defRPr>
                <a:latin typeface="Myriad Pro" panose="020B0503030403020204"/>
              </a:defRPr>
            </a:lvl2pPr>
            <a:lvl3pPr>
              <a:defRPr>
                <a:latin typeface="Myriad Pro" panose="020B0503030403020204"/>
              </a:defRPr>
            </a:lvl3pPr>
            <a:lvl4pPr>
              <a:defRPr>
                <a:latin typeface="Myriad Pro" panose="020B0503030403020204"/>
              </a:defRPr>
            </a:lvl4pPr>
            <a:lvl5pPr>
              <a:defRPr>
                <a:latin typeface="Myriad Pro" panose="020B0503030403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picture containing logo">
            <a:extLst>
              <a:ext uri="{FF2B5EF4-FFF2-40B4-BE49-F238E27FC236}">
                <a16:creationId xmlns:a16="http://schemas.microsoft.com/office/drawing/2014/main" id="{56A34785-D007-EB7D-626A-E01F5BCBE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9029" y="478965"/>
            <a:ext cx="2134771" cy="1097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ABE7EE-07C1-CFC5-140A-194232D6837C}"/>
              </a:ext>
            </a:extLst>
          </p:cNvPr>
          <p:cNvSpPr/>
          <p:nvPr userDrawn="1"/>
        </p:nvSpPr>
        <p:spPr>
          <a:xfrm>
            <a:off x="0" y="6149975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4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FCDCC-C3B7-A208-B1E0-789BB2D8B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82567"/>
          </a:xfrm>
        </p:spPr>
        <p:txBody>
          <a:bodyPr/>
          <a:lstStyle>
            <a:lvl1pPr>
              <a:defRPr>
                <a:latin typeface="Myriad Pro" panose="020B0503030403020204"/>
              </a:defRPr>
            </a:lvl1pPr>
            <a:lvl2pPr>
              <a:defRPr>
                <a:latin typeface="Myriad Pro" panose="020B0503030403020204"/>
              </a:defRPr>
            </a:lvl2pPr>
            <a:lvl3pPr>
              <a:defRPr>
                <a:latin typeface="Myriad Pro" panose="020B0503030403020204"/>
              </a:defRPr>
            </a:lvl3pPr>
            <a:lvl4pPr>
              <a:defRPr>
                <a:latin typeface="Myriad Pro" panose="020B0503030403020204"/>
              </a:defRPr>
            </a:lvl4pPr>
            <a:lvl5pPr>
              <a:defRPr>
                <a:latin typeface="Myriad Pro" panose="020B0503030403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B420F-9692-13C0-C2F9-2BAAFFA20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82567"/>
          </a:xfrm>
        </p:spPr>
        <p:txBody>
          <a:bodyPr/>
          <a:lstStyle>
            <a:lvl1pPr>
              <a:defRPr>
                <a:latin typeface="Myriad Pro" panose="020B0503030403020204"/>
              </a:defRPr>
            </a:lvl1pPr>
            <a:lvl2pPr>
              <a:defRPr>
                <a:latin typeface="Myriad Pro" panose="020B0503030403020204"/>
              </a:defRPr>
            </a:lvl2pPr>
            <a:lvl3pPr>
              <a:defRPr>
                <a:latin typeface="Myriad Pro" panose="020B0503030403020204"/>
              </a:defRPr>
            </a:lvl3pPr>
            <a:lvl4pPr>
              <a:defRPr>
                <a:latin typeface="Myriad Pro" panose="020B0503030403020204"/>
              </a:defRPr>
            </a:lvl4pPr>
            <a:lvl5pPr>
              <a:defRPr>
                <a:latin typeface="Myriad Pro" panose="020B0503030403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E641C9-EE4E-965D-96BE-9F418BE43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06047" cy="1325563"/>
          </a:xfrm>
        </p:spPr>
        <p:txBody>
          <a:bodyPr/>
          <a:lstStyle/>
          <a:p>
            <a:r>
              <a:rPr lang="en-US" b="1" dirty="0">
                <a:solidFill>
                  <a:srgbClr val="24327A"/>
                </a:solidFill>
                <a:latin typeface="Garamond" panose="02020404030301010803" pitchFamily="18" charset="0"/>
              </a:rPr>
              <a:t>Headline To Go Here</a:t>
            </a:r>
          </a:p>
        </p:txBody>
      </p:sp>
      <p:pic>
        <p:nvPicPr>
          <p:cNvPr id="9" name="Picture 8" descr="A picture containing logo">
            <a:extLst>
              <a:ext uri="{FF2B5EF4-FFF2-40B4-BE49-F238E27FC236}">
                <a16:creationId xmlns:a16="http://schemas.microsoft.com/office/drawing/2014/main" id="{FA2B4E8E-D4F3-AB4A-048A-3AA77AB919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9029" y="478965"/>
            <a:ext cx="2134771" cy="10978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532D04-C4C4-CD12-0EAF-F268B3C6FDA5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4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3A81D-CAA3-D6F7-97BA-84819C738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" panose="020B0503030403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ABEE8-FA07-0164-852F-A2539D69A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84829"/>
          </a:xfrm>
        </p:spPr>
        <p:txBody>
          <a:bodyPr/>
          <a:lstStyle>
            <a:lvl1pPr>
              <a:defRPr>
                <a:latin typeface="Myriad Pro" panose="020B0503030403020204"/>
              </a:defRPr>
            </a:lvl1pPr>
            <a:lvl2pPr>
              <a:defRPr>
                <a:latin typeface="Myriad Pro" panose="020B0503030403020204"/>
              </a:defRPr>
            </a:lvl2pPr>
            <a:lvl3pPr>
              <a:defRPr>
                <a:latin typeface="Myriad Pro" panose="020B0503030403020204"/>
              </a:defRPr>
            </a:lvl3pPr>
            <a:lvl4pPr>
              <a:defRPr>
                <a:latin typeface="Myriad Pro" panose="020B0503030403020204"/>
              </a:defRPr>
            </a:lvl4pPr>
            <a:lvl5pPr>
              <a:defRPr>
                <a:latin typeface="Myriad Pro" panose="020B0503030403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8E61E-AA90-8380-78FC-8BAA0589B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" panose="020B050303040302020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35B96-56C2-3309-F2A7-62FA1DEA2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84829"/>
          </a:xfrm>
        </p:spPr>
        <p:txBody>
          <a:bodyPr/>
          <a:lstStyle>
            <a:lvl1pPr>
              <a:defRPr>
                <a:latin typeface="Myriad Pro" panose="020B0503030403020204"/>
              </a:defRPr>
            </a:lvl1pPr>
            <a:lvl2pPr>
              <a:defRPr>
                <a:latin typeface="Myriad Pro" panose="020B0503030403020204"/>
              </a:defRPr>
            </a:lvl2pPr>
            <a:lvl3pPr>
              <a:defRPr>
                <a:latin typeface="Myriad Pro" panose="020B0503030403020204"/>
              </a:defRPr>
            </a:lvl3pPr>
            <a:lvl4pPr>
              <a:defRPr>
                <a:latin typeface="Myriad Pro" panose="020B0503030403020204"/>
              </a:defRPr>
            </a:lvl4pPr>
            <a:lvl5pPr>
              <a:defRPr>
                <a:latin typeface="Myriad Pro" panose="020B0503030403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95A294-A8A0-0131-A702-C98FCBAF3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06047" cy="1325563"/>
          </a:xfrm>
        </p:spPr>
        <p:txBody>
          <a:bodyPr/>
          <a:lstStyle/>
          <a:p>
            <a:r>
              <a:rPr lang="en-US" b="1" dirty="0">
                <a:solidFill>
                  <a:srgbClr val="24327A"/>
                </a:solidFill>
                <a:latin typeface="Garamond" panose="02020404030301010803" pitchFamily="18" charset="0"/>
              </a:rPr>
              <a:t>Headline To Go Here</a:t>
            </a:r>
          </a:p>
        </p:txBody>
      </p:sp>
      <p:pic>
        <p:nvPicPr>
          <p:cNvPr id="11" name="Picture 10" descr="A picture containing logo">
            <a:extLst>
              <a:ext uri="{FF2B5EF4-FFF2-40B4-BE49-F238E27FC236}">
                <a16:creationId xmlns:a16="http://schemas.microsoft.com/office/drawing/2014/main" id="{5412D940-C875-DF32-347A-137F4FA78B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9029" y="478965"/>
            <a:ext cx="2134771" cy="10978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54D7EB-D546-3F78-3924-B83B8DE94405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5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D360EE-A2F5-B50C-AD8B-8CB668148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06047" cy="1325563"/>
          </a:xfrm>
        </p:spPr>
        <p:txBody>
          <a:bodyPr/>
          <a:lstStyle/>
          <a:p>
            <a:r>
              <a:rPr lang="en-US" b="1" dirty="0">
                <a:solidFill>
                  <a:srgbClr val="24327A"/>
                </a:solidFill>
                <a:latin typeface="Garamond" panose="02020404030301010803" pitchFamily="18" charset="0"/>
              </a:rPr>
              <a:t>Headline To Go Here</a:t>
            </a:r>
          </a:p>
        </p:txBody>
      </p:sp>
      <p:pic>
        <p:nvPicPr>
          <p:cNvPr id="9" name="Picture 8" descr="A picture containing logo">
            <a:extLst>
              <a:ext uri="{FF2B5EF4-FFF2-40B4-BE49-F238E27FC236}">
                <a16:creationId xmlns:a16="http://schemas.microsoft.com/office/drawing/2014/main" id="{94F20D0F-FD21-6619-EA38-FE4A5BF4E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9029" y="478965"/>
            <a:ext cx="2134771" cy="10978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825B15-8E07-2B57-DDA6-DD46C4515DD4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">
            <a:extLst>
              <a:ext uri="{FF2B5EF4-FFF2-40B4-BE49-F238E27FC236}">
                <a16:creationId xmlns:a16="http://schemas.microsoft.com/office/drawing/2014/main" id="{3F1360EF-C795-DF3E-AEB5-69B3AA351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9029" y="478965"/>
            <a:ext cx="2134771" cy="10978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575134-7A3F-9015-9B30-6C7AF2BA1EAA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36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9F722-4A58-F977-2C1F-8DB404E22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"/>
              </a:defRPr>
            </a:lvl1pPr>
            <a:lvl2pPr>
              <a:defRPr sz="2800">
                <a:latin typeface="Myriad Pro"/>
              </a:defRPr>
            </a:lvl2pPr>
            <a:lvl3pPr>
              <a:defRPr sz="2400">
                <a:latin typeface="Myriad Pro"/>
              </a:defRPr>
            </a:lvl3pPr>
            <a:lvl4pPr>
              <a:defRPr sz="2000">
                <a:latin typeface="Myriad Pro"/>
              </a:defRPr>
            </a:lvl4pPr>
            <a:lvl5pPr>
              <a:defRPr sz="2000">
                <a:latin typeface="Myriad Pro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19996-63A2-F539-4B83-E37BB179F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" panose="020B0503030403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5A7CEC-11CA-9DEA-EEA6-C4FD7A418224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3FC75875-87E8-F44C-548D-4D4A87FDA4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6707" y="514088"/>
            <a:ext cx="2858398" cy="14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1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BCA86F-8BD2-1A9C-DECC-6CD4C6A9B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929FF-436E-4590-6C48-D2103E66D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" panose="020B050303040302020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1B008B5-ED29-FE03-B47F-D41BF773A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6707" y="505070"/>
            <a:ext cx="2858398" cy="14700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670B2B-EBE0-B31B-CE59-2BD901D317B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43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432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6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60C733-3DD9-76BD-106D-79C31BF2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12303-2324-A4A1-4D19-DD8081596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3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327A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3037-92BA-EF0C-C3A4-844E56EEC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31" y="4689342"/>
            <a:ext cx="11442138" cy="941330"/>
          </a:xfrm>
        </p:spPr>
        <p:txBody>
          <a:bodyPr>
            <a:normAutofit fontScale="90000"/>
          </a:bodyPr>
          <a:lstStyle/>
          <a:p>
            <a:r>
              <a:rPr lang="en-US" dirty="0"/>
              <a:t>2025 Presbyteral Day of Sanctification</a:t>
            </a:r>
          </a:p>
        </p:txBody>
      </p:sp>
    </p:spTree>
    <p:extLst>
      <p:ext uri="{BB962C8B-B14F-4D97-AF65-F5344CB8AC3E}">
        <p14:creationId xmlns:p14="http://schemas.microsoft.com/office/powerpoint/2010/main" val="437282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9DBC8-44EE-9038-09B6-48BB0FCA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2"/>
            <a:ext cx="12192000" cy="61731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8A53718-E2BB-338B-5584-E90CF04EB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" name="Picture 1" descr="A person sitting on a bench in front of a cross&#10;&#10;AI-generated content may be incorrect.">
            <a:extLst>
              <a:ext uri="{FF2B5EF4-FFF2-40B4-BE49-F238E27FC236}">
                <a16:creationId xmlns:a16="http://schemas.microsoft.com/office/drawing/2014/main" id="{C881367F-AC42-762D-FC2D-1EFF3543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9" b="-2"/>
          <a:stretch>
            <a:fillRect/>
          </a:stretch>
        </p:blipFill>
        <p:spPr>
          <a:xfrm>
            <a:off x="0" y="-57179"/>
            <a:ext cx="12188952" cy="62450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8E0D4-8E72-E2AD-7E92-F6AAEA13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6313" cy="61800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931F02-CF5A-F481-9E05-806AFC0C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" y="1758231"/>
            <a:ext cx="12186737" cy="33415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18CE2-B2C1-ACB2-DC3A-077D054A8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E1BD5E-B473-AB07-6821-701ECA42FA77}"/>
              </a:ext>
            </a:extLst>
          </p:cNvPr>
          <p:cNvSpPr txBox="1"/>
          <p:nvPr/>
        </p:nvSpPr>
        <p:spPr>
          <a:xfrm>
            <a:off x="634117" y="1824273"/>
            <a:ext cx="11326562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Rev. Stephen Moran</a:t>
            </a:r>
          </a:p>
          <a:p>
            <a:r>
              <a:rPr lang="en-US" sz="5000" dirty="0"/>
              <a:t>Pastor</a:t>
            </a:r>
          </a:p>
          <a:p>
            <a:r>
              <a:rPr lang="en-US" sz="4500" dirty="0"/>
              <a:t>St. Mary of the Immaculate Conception  Parish </a:t>
            </a:r>
          </a:p>
          <a:p>
            <a:r>
              <a:rPr lang="en-US" sz="5000" dirty="0"/>
              <a:t>Wooster, Ohio </a:t>
            </a:r>
          </a:p>
          <a:p>
            <a:r>
              <a:rPr lang="en-US" sz="5000" dirty="0"/>
              <a:t>Dean of Ashland, Medina, Wayne Deanery </a:t>
            </a:r>
          </a:p>
        </p:txBody>
      </p:sp>
    </p:spTree>
    <p:extLst>
      <p:ext uri="{BB962C8B-B14F-4D97-AF65-F5344CB8AC3E}">
        <p14:creationId xmlns:p14="http://schemas.microsoft.com/office/powerpoint/2010/main" val="1283164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B26E2-50E5-45C1-70FF-7C1D6A55A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F4819-977B-B8F7-2351-2997F8916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4884" y="-179799"/>
            <a:ext cx="6885904" cy="71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1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416F5-F192-E7C0-7899-7C7C928B6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F0563-F902-A91B-0ED2-37E1C77F0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1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5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5C42-CEE5-4AFB-66BC-AC1D2D6E2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5A6530-E424-0771-D2B2-24990C0D75FC}"/>
              </a:ext>
            </a:extLst>
          </p:cNvPr>
          <p:cNvSpPr txBox="1"/>
          <p:nvPr/>
        </p:nvSpPr>
        <p:spPr>
          <a:xfrm>
            <a:off x="1661251" y="2049741"/>
            <a:ext cx="799680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Rev. Joe Mamich</a:t>
            </a:r>
          </a:p>
          <a:p>
            <a:r>
              <a:rPr lang="en-US" sz="5000"/>
              <a:t>Secretary and Vicar </a:t>
            </a:r>
            <a:r>
              <a:rPr lang="en-US" sz="5000" dirty="0"/>
              <a:t>for Clergy </a:t>
            </a:r>
          </a:p>
          <a:p>
            <a:r>
              <a:rPr lang="en-US" sz="5000" dirty="0"/>
              <a:t>Diocese of Cleveland </a:t>
            </a:r>
          </a:p>
        </p:txBody>
      </p:sp>
    </p:spTree>
    <p:extLst>
      <p:ext uri="{BB962C8B-B14F-4D97-AF65-F5344CB8AC3E}">
        <p14:creationId xmlns:p14="http://schemas.microsoft.com/office/powerpoint/2010/main" val="278914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1BC903-0FE9-5D71-C768-EB146C4E0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4FD67-BD54-DB56-AC77-9D77F02786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30 parishes out of 185 parishes (16%)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15 Pastors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3 Parochial Vicars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0 Parish Life Coordinators</a:t>
            </a:r>
          </a:p>
          <a:p>
            <a:pPr>
              <a:lnSpc>
                <a:spcPct val="100000"/>
              </a:lnSpc>
            </a:pPr>
            <a:r>
              <a:rPr lang="en-US" dirty="0"/>
              <a:t>155 parishes with their own pastor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1F379-63BD-041D-8A75-A097C120A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C9FE77-0399-5FBA-F8E3-F45F89F25D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59 parishes out of 184 parishes (32%)</a:t>
            </a:r>
          </a:p>
          <a:p>
            <a:pPr lvl="1">
              <a:lnSpc>
                <a:spcPct val="100000"/>
              </a:lnSpc>
            </a:pPr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29 Pastors</a:t>
            </a:r>
          </a:p>
          <a:p>
            <a:pPr lvl="1">
              <a:lnSpc>
                <a:spcPct val="100000"/>
              </a:lnSpc>
            </a:pPr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11 Parochial Vicars</a:t>
            </a:r>
          </a:p>
          <a:p>
            <a:pPr lvl="1">
              <a:lnSpc>
                <a:spcPct val="100000"/>
              </a:lnSpc>
            </a:pPr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8 Parish Life Coordinators</a:t>
            </a:r>
          </a:p>
          <a:p>
            <a:pPr>
              <a:lnSpc>
                <a:spcPct val="100000"/>
              </a:lnSpc>
            </a:pPr>
            <a:r>
              <a:rPr lang="en-US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118 </a:t>
            </a:r>
            <a:r>
              <a:rPr lang="en-US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parishes with their own pastor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283DE85-804A-7716-DBB1-B0DAE092A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vs. 2025</a:t>
            </a:r>
          </a:p>
        </p:txBody>
      </p:sp>
    </p:spTree>
    <p:extLst>
      <p:ext uri="{BB962C8B-B14F-4D97-AF65-F5344CB8AC3E}">
        <p14:creationId xmlns:p14="http://schemas.microsoft.com/office/powerpoint/2010/main" val="33246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aph showing the number of pension priests&#10;&#10;AI-generated content may be incorrect.">
            <a:extLst>
              <a:ext uri="{FF2B5EF4-FFF2-40B4-BE49-F238E27FC236}">
                <a16:creationId xmlns:a16="http://schemas.microsoft.com/office/drawing/2014/main" id="{4CA9747F-523C-2582-1FB6-2AD6947BF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59" y="89012"/>
            <a:ext cx="8565108" cy="5971923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40C200F-519C-E1AF-5C68-6472A55BBFE9}"/>
              </a:ext>
            </a:extLst>
          </p:cNvPr>
          <p:cNvSpPr txBox="1">
            <a:spLocks/>
          </p:cNvSpPr>
          <p:nvPr/>
        </p:nvSpPr>
        <p:spPr>
          <a:xfrm>
            <a:off x="8974067" y="2280915"/>
            <a:ext cx="2657558" cy="31973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4327A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2024</a:t>
            </a:r>
          </a:p>
          <a:p>
            <a:pPr algn="ctr"/>
            <a:r>
              <a:rPr lang="en-US" sz="4000" b="1" dirty="0">
                <a:effectLst/>
                <a:ea typeface="Times New Roman" panose="02020603050405020304" pitchFamily="18" charset="0"/>
              </a:rPr>
              <a:t>Priests’ Retirement Board</a:t>
            </a:r>
          </a:p>
          <a:p>
            <a:pPr algn="ctr"/>
            <a:r>
              <a:rPr lang="en-US" sz="4000" dirty="0"/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289602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49B9-5425-FB62-6D33-00C22E395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872" y="3331923"/>
            <a:ext cx="9144000" cy="1691014"/>
          </a:xfrm>
        </p:spPr>
        <p:txBody>
          <a:bodyPr>
            <a:normAutofit fontScale="90000"/>
          </a:bodyPr>
          <a:lstStyle/>
          <a:p>
            <a:r>
              <a:rPr lang="en-US" sz="4000" b="0" dirty="0"/>
              <a:t>Rev. Matthew Cortnik </a:t>
            </a:r>
            <a:br>
              <a:rPr lang="en-US" sz="4000" b="0" dirty="0"/>
            </a:br>
            <a:r>
              <a:rPr lang="en-US" sz="4000" b="0" dirty="0"/>
              <a:t>Rev. Mark Latcovich </a:t>
            </a:r>
            <a:br>
              <a:rPr lang="en-US" sz="4000" b="0" dirty="0"/>
            </a:br>
            <a:r>
              <a:rPr lang="en-US" sz="4000" b="0" dirty="0"/>
              <a:t>Rev. Stephen Moran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63501-17E2-A27A-DC4C-2A6DEA69B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872" y="5223352"/>
            <a:ext cx="9144000" cy="453044"/>
          </a:xfrm>
        </p:spPr>
        <p:txBody>
          <a:bodyPr/>
          <a:lstStyle/>
          <a:p>
            <a:r>
              <a:rPr lang="en-US" dirty="0"/>
              <a:t>Tuesday, April 15, 2025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FCD774-0292-8017-2AC2-781B2883E36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52186" y="698270"/>
            <a:ext cx="9698942" cy="243323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A Year of Grace and Renewal through the Power of Christ’s Resurrection </a:t>
            </a:r>
          </a:p>
        </p:txBody>
      </p:sp>
    </p:spTree>
    <p:extLst>
      <p:ext uri="{BB962C8B-B14F-4D97-AF65-F5344CB8AC3E}">
        <p14:creationId xmlns:p14="http://schemas.microsoft.com/office/powerpoint/2010/main" val="269042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F07E-2C9B-9F97-2214-225516913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89" y="1825625"/>
            <a:ext cx="10877811" cy="4210509"/>
          </a:xfrm>
        </p:spPr>
        <p:txBody>
          <a:bodyPr/>
          <a:lstStyle/>
          <a:p>
            <a:pPr marL="0" marR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Patricio </a:t>
            </a:r>
            <a:r>
              <a:rPr lang="en-US" sz="2400" b="1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Aborde</a:t>
            </a: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(Tagum, Philippines) – PV, St. Barnabas, Northfield</a:t>
            </a:r>
          </a:p>
          <a:p>
            <a:pPr marL="0" marR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Joselito Clemen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(Tagbilaran, Philippines) – PV, St. Christopher, Rocky River</a:t>
            </a:r>
          </a:p>
          <a:p>
            <a:pPr marL="0" marR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Peter Paul Ibeagha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</a:t>
            </a:r>
            <a:r>
              <a:rPr lang="en-US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Mamfe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, Cameroon) – Chaplain, Fairview Hospital</a:t>
            </a:r>
          </a:p>
          <a:p>
            <a:pPr marL="0" marR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Lawrence Renard, OMI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(Colombo, Sri Lanka) – PV, St. Rita, Solon</a:t>
            </a:r>
          </a:p>
          <a:p>
            <a:pPr marL="0" marR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Felix </a:t>
            </a:r>
            <a:r>
              <a:rPr lang="en-US" sz="2400" b="1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Silagan</a:t>
            </a: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(Tagbilaran, Philippines) – PV, Holy Family Parish, Stow</a:t>
            </a:r>
          </a:p>
          <a:p>
            <a:pPr marL="0" marR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Regalado (Reg) Tiongson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(Iba, Philippines) – In Residence, Cathedral of St. John the Evangelist</a:t>
            </a:r>
          </a:p>
          <a:p>
            <a:pPr marL="0" marR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Arnulfo </a:t>
            </a:r>
            <a:r>
              <a:rPr lang="en-US" sz="2400" b="1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Tiplaca</a:t>
            </a: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(Tagum, Philippines) – PV, St. Joseph, Strongsville</a:t>
            </a:r>
          </a:p>
          <a:p>
            <a:pPr marL="0" marR="0" indent="0">
              <a:buNone/>
            </a:pPr>
            <a:r>
              <a:rPr lang="en-US" sz="24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Fr. Paul Wirsiy 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(</a:t>
            </a:r>
            <a:r>
              <a:rPr lang="en-US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Mamfe</a:t>
            </a:r>
            <a:r>
              <a:rPr lang="en-US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, Cameroon) – PV, St. Brendan, North Olmsted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4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028BCDF-6C5A-29DF-21A1-0E252DDD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0604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Ordination to the Priesthood is </a:t>
            </a:r>
            <a:br>
              <a:rPr lang="en-US" dirty="0"/>
            </a:br>
            <a:r>
              <a:rPr lang="en-US" dirty="0"/>
              <a:t>Saturday, May 17</a:t>
            </a:r>
            <a:r>
              <a:rPr lang="en-US" baseline="30000" dirty="0"/>
              <a:t>th</a:t>
            </a:r>
            <a:r>
              <a:rPr lang="en-US" dirty="0"/>
              <a:t> at 10:00am </a:t>
            </a:r>
          </a:p>
        </p:txBody>
      </p:sp>
      <p:pic>
        <p:nvPicPr>
          <p:cNvPr id="3" name="Picture 2" descr="A group of men wearing black robes&#10;&#10;AI-generated content may be incorrect.">
            <a:extLst>
              <a:ext uri="{FF2B5EF4-FFF2-40B4-BE49-F238E27FC236}">
                <a16:creationId xmlns:a16="http://schemas.microsoft.com/office/drawing/2014/main" id="{461F56EA-979E-ED6B-8BC9-03259595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3" b="38506"/>
          <a:stretch/>
        </p:blipFill>
        <p:spPr>
          <a:xfrm>
            <a:off x="838200" y="1938359"/>
            <a:ext cx="10515600" cy="4210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51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C11D-6BA1-6D40-8EBB-47271E9F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16A9268-62B0-F1BC-5BBD-EAEF1EFA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06047" cy="1325563"/>
          </a:xfrm>
        </p:spPr>
        <p:txBody>
          <a:bodyPr/>
          <a:lstStyle/>
          <a:p>
            <a:r>
              <a:rPr lang="en-US" dirty="0"/>
              <a:t>Ordination to the Diaconate was </a:t>
            </a:r>
            <a:br>
              <a:rPr lang="en-US" dirty="0"/>
            </a:br>
            <a:r>
              <a:rPr lang="en-US" dirty="0"/>
              <a:t>Saturday, April 19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4" name="Picture 3" descr="A group of men wearing black robes&#10;&#10;AI-generated content may be incorrect.">
            <a:extLst>
              <a:ext uri="{FF2B5EF4-FFF2-40B4-BE49-F238E27FC236}">
                <a16:creationId xmlns:a16="http://schemas.microsoft.com/office/drawing/2014/main" id="{6C86C09D-359F-AAB8-61AF-CA99F15E19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789"/>
          <a:stretch/>
        </p:blipFill>
        <p:spPr>
          <a:xfrm>
            <a:off x="838200" y="1825625"/>
            <a:ext cx="10515600" cy="4324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90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7AA7-024D-E53F-F1ED-A34EAAE3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4EF04-8690-B6B3-1363-0A02FC1B2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59591"/>
          </a:xfrm>
        </p:spPr>
        <p:txBody>
          <a:bodyPr>
            <a:normAutofit lnSpcReduction="10000"/>
          </a:bodyPr>
          <a:lstStyle/>
          <a:p>
            <a:pPr marL="342900" marR="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Priesthood Ordination, Saturday, May 17</a:t>
            </a:r>
            <a:r>
              <a:rPr lang="en-US" b="1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10:00am</a:t>
            </a: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Priest Anniversary Celebration, Tuesday, May 20</a:t>
            </a:r>
            <a:r>
              <a:rPr lang="en-US" b="1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marL="2514600" marR="0" indent="5715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11am  St. Basil the Great, Brecksville</a:t>
            </a:r>
            <a:endParaRPr lang="en-US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Priest Retreat, June 9—13  at the CPL</a:t>
            </a:r>
          </a:p>
          <a:p>
            <a:pPr marL="342900" marR="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Academy of the Good Shepherd, August 5—8  at the CPL</a:t>
            </a:r>
          </a:p>
          <a:p>
            <a:pPr marL="342900" marR="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Clergy Cookout, Tuesday, August 12  at the CPL</a:t>
            </a:r>
          </a:p>
          <a:p>
            <a:pPr marL="342900" marR="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Priest Retreat in Poland, Sept 29</a:t>
            </a:r>
            <a:r>
              <a:rPr lang="en-US" b="1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– Oct 6</a:t>
            </a:r>
            <a:r>
              <a:rPr lang="en-US" b="1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Presbyteral Convocation is Tuesday, October 14</a:t>
            </a:r>
            <a:r>
              <a:rPr lang="en-US" b="1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b="1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10:30am -3:30pm St. Albert the Great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6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1E154-4158-69C2-3CF0-9CB94ECC8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E3F4-D982-6EB1-9BA8-1AC2FFA02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31" y="4689342"/>
            <a:ext cx="11442138" cy="941330"/>
          </a:xfrm>
        </p:spPr>
        <p:txBody>
          <a:bodyPr>
            <a:normAutofit fontScale="90000"/>
          </a:bodyPr>
          <a:lstStyle/>
          <a:p>
            <a:r>
              <a:rPr lang="en-US" dirty="0"/>
              <a:t>2025 Presbyteral Day of Sanctification</a:t>
            </a:r>
          </a:p>
        </p:txBody>
      </p:sp>
    </p:spTree>
    <p:extLst>
      <p:ext uri="{BB962C8B-B14F-4D97-AF65-F5344CB8AC3E}">
        <p14:creationId xmlns:p14="http://schemas.microsoft.com/office/powerpoint/2010/main" val="2532492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CC2B6-2110-3AF9-8CF8-76C58C999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91F9B-0480-FD2D-5D90-C725E22AE7B5}"/>
              </a:ext>
            </a:extLst>
          </p:cNvPr>
          <p:cNvSpPr txBox="1"/>
          <p:nvPr/>
        </p:nvSpPr>
        <p:spPr>
          <a:xfrm>
            <a:off x="634117" y="1824273"/>
            <a:ext cx="11119519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Rev. Matthew Cortnik </a:t>
            </a:r>
          </a:p>
          <a:p>
            <a:r>
              <a:rPr lang="en-US" sz="5000" dirty="0"/>
              <a:t>Pastor</a:t>
            </a:r>
          </a:p>
          <a:p>
            <a:r>
              <a:rPr lang="en-US" sz="5000" dirty="0"/>
              <a:t>Ss. Cosmas and Damian Parish </a:t>
            </a:r>
          </a:p>
          <a:p>
            <a:r>
              <a:rPr lang="en-US" sz="5000" dirty="0"/>
              <a:t>Twinsburg, Ohio </a:t>
            </a:r>
          </a:p>
          <a:p>
            <a:r>
              <a:rPr lang="en-US" sz="5000" dirty="0"/>
              <a:t>Dean of the Suburban Southeast Deanery </a:t>
            </a:r>
          </a:p>
        </p:txBody>
      </p:sp>
    </p:spTree>
    <p:extLst>
      <p:ext uri="{BB962C8B-B14F-4D97-AF65-F5344CB8AC3E}">
        <p14:creationId xmlns:p14="http://schemas.microsoft.com/office/powerpoint/2010/main" val="29676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0939AC-E0CB-F685-2411-B0361C44EB7D}"/>
              </a:ext>
            </a:extLst>
          </p:cNvPr>
          <p:cNvSpPr txBox="1"/>
          <p:nvPr/>
        </p:nvSpPr>
        <p:spPr>
          <a:xfrm>
            <a:off x="976313" y="2644170"/>
            <a:ext cx="61055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Bell MT" panose="02020503060305020303" pitchFamily="18" charset="0"/>
              </a:rPr>
              <a:t>The Power of Christ’s Resurrection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2034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117166-5036-B8C7-755B-19D5A20A5055}"/>
              </a:ext>
            </a:extLst>
          </p:cNvPr>
          <p:cNvSpPr txBox="1"/>
          <p:nvPr/>
        </p:nvSpPr>
        <p:spPr>
          <a:xfrm>
            <a:off x="8805798" y="288100"/>
            <a:ext cx="2542784" cy="1766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4" descr="A painting of a person crucified on the cross&#10;&#10;Description automatically generated">
            <a:extLst>
              <a:ext uri="{FF2B5EF4-FFF2-40B4-BE49-F238E27FC236}">
                <a16:creationId xmlns:a16="http://schemas.microsoft.com/office/drawing/2014/main" id="{D6352F78-8902-69FC-D933-59BD02FF5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1" b="20075"/>
          <a:stretch/>
        </p:blipFill>
        <p:spPr>
          <a:xfrm>
            <a:off x="0" y="0"/>
            <a:ext cx="12192000" cy="617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4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5D59-0621-B46F-5D05-CBCA50A31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514" y="1562669"/>
            <a:ext cx="4071257" cy="35645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</a:rPr>
              <a:t>James Tissot</a:t>
            </a:r>
            <a:b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“What Our Lord Saw from the Cross”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ontent Placeholder 4" descr="A painting of people in a circle&#10;&#10;Description automatically generated">
            <a:extLst>
              <a:ext uri="{FF2B5EF4-FFF2-40B4-BE49-F238E27FC236}">
                <a16:creationId xmlns:a16="http://schemas.microsoft.com/office/drawing/2014/main" id="{71AC4171-CE06-464F-35FC-BC808D517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 r="1" b="15980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135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7C597-D7DC-5F11-90EC-F3D32BA5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CD7741-80EC-E77C-C8D2-B87E55223E4C}"/>
              </a:ext>
            </a:extLst>
          </p:cNvPr>
          <p:cNvSpPr txBox="1"/>
          <p:nvPr/>
        </p:nvSpPr>
        <p:spPr>
          <a:xfrm>
            <a:off x="634117" y="1824273"/>
            <a:ext cx="9837693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Rev. Mark Latcovich</a:t>
            </a:r>
          </a:p>
          <a:p>
            <a:r>
              <a:rPr lang="en-US" sz="5000" dirty="0"/>
              <a:t>Pastor</a:t>
            </a:r>
          </a:p>
          <a:p>
            <a:r>
              <a:rPr lang="en-US" sz="5000" dirty="0"/>
              <a:t>St. Ladislaus Parish </a:t>
            </a:r>
          </a:p>
          <a:p>
            <a:r>
              <a:rPr lang="en-US" sz="5000" dirty="0"/>
              <a:t>Westlake, Ohio </a:t>
            </a:r>
          </a:p>
          <a:p>
            <a:r>
              <a:rPr lang="en-US" sz="5000" dirty="0"/>
              <a:t>Dean of the Suburban West Deanery </a:t>
            </a:r>
          </a:p>
        </p:txBody>
      </p:sp>
    </p:spTree>
    <p:extLst>
      <p:ext uri="{BB962C8B-B14F-4D97-AF65-F5344CB8AC3E}">
        <p14:creationId xmlns:p14="http://schemas.microsoft.com/office/powerpoint/2010/main" val="428457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book cover with a painting of a person on a horse&#10;&#10;AI-generated content may be incorrect.">
            <a:extLst>
              <a:ext uri="{FF2B5EF4-FFF2-40B4-BE49-F238E27FC236}">
                <a16:creationId xmlns:a16="http://schemas.microsoft.com/office/drawing/2014/main" id="{DC829727-A405-38B4-4F1B-BEFDEC4EE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542" y="-8004"/>
            <a:ext cx="4029087" cy="61081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4E4643-E044-B22F-D377-6545E1238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36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18A8CE7-A427-4710-B4E4-71DBA9346BB1}" vid="{E7C67E9D-F6D0-4CE9-9D2D-B51E8207EF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3a0dc9-476f-42ed-a469-2d78e0abc628">
      <Terms xmlns="http://schemas.microsoft.com/office/infopath/2007/PartnerControls"/>
    </lcf76f155ced4ddcb4097134ff3c332f>
    <TaxCatchAll xmlns="5ecbd06f-792d-4f2c-8880-0f7f1fb11eb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650BE157A76D47BF374D12A12032FB" ma:contentTypeVersion="18" ma:contentTypeDescription="Create a new document." ma:contentTypeScope="" ma:versionID="6a7f2768485b8bb32ef2e6eb8867856b">
  <xsd:schema xmlns:xsd="http://www.w3.org/2001/XMLSchema" xmlns:xs="http://www.w3.org/2001/XMLSchema" xmlns:p="http://schemas.microsoft.com/office/2006/metadata/properties" xmlns:ns2="5c3a0dc9-476f-42ed-a469-2d78e0abc628" xmlns:ns3="5ecbd06f-792d-4f2c-8880-0f7f1fb11ebb" targetNamespace="http://schemas.microsoft.com/office/2006/metadata/properties" ma:root="true" ma:fieldsID="903b12d432e890df7d92b5348892e17c" ns2:_="" ns3:_="">
    <xsd:import namespace="5c3a0dc9-476f-42ed-a469-2d78e0abc628"/>
    <xsd:import namespace="5ecbd06f-792d-4f2c-8880-0f7f1fb11e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a0dc9-476f-42ed-a469-2d78e0abc6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7cd79d9-250c-4d3d-b34c-f7bfd82e6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cbd06f-792d-4f2c-8880-0f7f1fb11e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f7a82c-75c0-4433-ae67-0caf763a6be7}" ma:internalName="TaxCatchAll" ma:showField="CatchAllData" ma:web="5ecbd06f-792d-4f2c-8880-0f7f1fb11e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339674-3337-4509-9A9B-E53B257FC83A}">
  <ds:schemaRefs>
    <ds:schemaRef ds:uri="http://schemas.microsoft.com/office/2006/metadata/properties"/>
    <ds:schemaRef ds:uri="http://schemas.microsoft.com/office/infopath/2007/PartnerControls"/>
    <ds:schemaRef ds:uri="5c3a0dc9-476f-42ed-a469-2d78e0abc628"/>
    <ds:schemaRef ds:uri="5ecbd06f-792d-4f2c-8880-0f7f1fb11ebb"/>
  </ds:schemaRefs>
</ds:datastoreItem>
</file>

<file path=customXml/itemProps2.xml><?xml version="1.0" encoding="utf-8"?>
<ds:datastoreItem xmlns:ds="http://schemas.openxmlformats.org/officeDocument/2006/customXml" ds:itemID="{5FB03CDE-7CE1-4197-9A9D-426CD10A4E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BC51C9-CFC5-4B05-B3E5-2EF122BEF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3a0dc9-476f-42ed-a469-2d78e0abc628"/>
    <ds:schemaRef ds:uri="5ecbd06f-792d-4f2c-8880-0f7f1fb11e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Catholic Diocese of Cleveland PPT Template</Template>
  <TotalTime>256</TotalTime>
  <Words>448</Words>
  <Application>Microsoft Office PowerPoint</Application>
  <PresentationFormat>Widescreen</PresentationFormat>
  <Paragraphs>62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Arial</vt:lpstr>
      <vt:lpstr>Bell MT</vt:lpstr>
      <vt:lpstr>Calibri</vt:lpstr>
      <vt:lpstr>Garamond</vt:lpstr>
      <vt:lpstr>Myriad Pro</vt:lpstr>
      <vt:lpstr>Symbol</vt:lpstr>
      <vt:lpstr>Times New Roman</vt:lpstr>
      <vt:lpstr>Office Theme 2013 - 2022</vt:lpstr>
      <vt:lpstr>2025 Presbyteral Day of Sanctification</vt:lpstr>
      <vt:lpstr>Rev. Matthew Cortnik  Rev. Mark Latcovich  Rev. Stephen Moran </vt:lpstr>
      <vt:lpstr>PowerPoint Presentation</vt:lpstr>
      <vt:lpstr>PowerPoint Presentation</vt:lpstr>
      <vt:lpstr>PowerPoint Presentation</vt:lpstr>
      <vt:lpstr>James Tissot “What Our Lord Saw from the Cross”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vs. 2025</vt:lpstr>
      <vt:lpstr>PowerPoint Presentation</vt:lpstr>
      <vt:lpstr>PowerPoint Presentation</vt:lpstr>
      <vt:lpstr>Ordination to the Priesthood is  Saturday, May 17th at 10:00am </vt:lpstr>
      <vt:lpstr>Ordination to the Diaconate was  Saturday, April 19th </vt:lpstr>
      <vt:lpstr>Important Dates</vt:lpstr>
      <vt:lpstr>2025 Presbyteral Day of Sanctification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Fr. Joseph Mamich</dc:creator>
  <cp:lastModifiedBy>Thomas Dragga</cp:lastModifiedBy>
  <cp:revision>7</cp:revision>
  <dcterms:created xsi:type="dcterms:W3CDTF">2025-03-15T02:37:54Z</dcterms:created>
  <dcterms:modified xsi:type="dcterms:W3CDTF">2025-04-11T20:09:56Z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0x01010079650BE157A76D47BF374D12A12032FB</vt:lpwstr>
  </property>
</Properties>
</file>